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ctive Heart" panose="020B0604020202020204" charset="-128"/>
      <p:regular r:id="rId11"/>
    </p:embeddedFont>
    <p:embeddedFont>
      <p:font typeface="Antonio Bold" panose="020B0604020202020204" charset="0"/>
      <p:regular r:id="rId12"/>
    </p:embeddedFont>
    <p:embeddedFont>
      <p:font typeface="Barabara" panose="020B0604020202020204" charset="0"/>
      <p:regular r:id="rId13"/>
    </p:embeddedFont>
    <p:embeddedFont>
      <p:font typeface="Canva Sans Bold" panose="020B0604020202020204" charset="0"/>
      <p:regular r:id="rId14"/>
    </p:embeddedFont>
    <p:embeddedFont>
      <p:font typeface="Garet Bold" panose="020B0604020202020204" charset="0"/>
      <p:regular r:id="rId15"/>
    </p:embeddedFont>
    <p:embeddedFont>
      <p:font typeface="Paalalabas Wide" panose="020B0604020202020204" charset="0"/>
      <p:regular r:id="rId16"/>
    </p:embeddedFont>
    <p:embeddedFont>
      <p:font typeface="Poppins" panose="00000500000000000000" pitchFamily="2" charset="0"/>
      <p:regular r:id="rId17"/>
    </p:embeddedFont>
    <p:embeddedFont>
      <p:font typeface="Poppins Bold" panose="00000800000000000000" charset="0"/>
      <p:regular r:id="rId18"/>
    </p:embeddedFont>
    <p:embeddedFont>
      <p:font typeface="Poppins Semi-Bold" panose="020B0604020202020204" charset="0"/>
      <p:regular r:id="rId19"/>
    </p:embeddedFont>
    <p:embeddedFont>
      <p:font typeface="Source Sans Pro Italics"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7.sv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5.svg"/><Relationship Id="rId5" Type="http://schemas.openxmlformats.org/officeDocument/2006/relationships/image" Target="../media/image7.svg"/><Relationship Id="rId10" Type="http://schemas.openxmlformats.org/officeDocument/2006/relationships/image" Target="../media/image14.png"/><Relationship Id="rId4" Type="http://schemas.openxmlformats.org/officeDocument/2006/relationships/image" Target="../media/image6.png"/><Relationship Id="rId9" Type="http://schemas.openxmlformats.org/officeDocument/2006/relationships/image" Target="../media/image11.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842469" y="0"/>
            <a:ext cx="5416831" cy="10287001"/>
            <a:chOff x="0" y="0"/>
            <a:chExt cx="2858770" cy="6344920"/>
          </a:xfrm>
        </p:grpSpPr>
        <p:sp>
          <p:nvSpPr>
            <p:cNvPr id="3" name="Freeform 3"/>
            <p:cNvSpPr/>
            <p:nvPr/>
          </p:nvSpPr>
          <p:spPr>
            <a:xfrm>
              <a:off x="0" y="0"/>
              <a:ext cx="2858770" cy="6344920"/>
            </a:xfrm>
            <a:custGeom>
              <a:avLst/>
              <a:gdLst/>
              <a:ahLst/>
              <a:cxnLst/>
              <a:rect l="l" t="t" r="r" b="b"/>
              <a:pathLst>
                <a:path w="2858770" h="6344920">
                  <a:moveTo>
                    <a:pt x="1827530" y="6344920"/>
                  </a:moveTo>
                  <a:lnTo>
                    <a:pt x="0" y="6344920"/>
                  </a:lnTo>
                  <a:lnTo>
                    <a:pt x="0" y="1031240"/>
                  </a:lnTo>
                  <a:cubicBezTo>
                    <a:pt x="0" y="461010"/>
                    <a:pt x="461010" y="0"/>
                    <a:pt x="1031240" y="0"/>
                  </a:cubicBezTo>
                  <a:lnTo>
                    <a:pt x="2858770" y="0"/>
                  </a:lnTo>
                  <a:lnTo>
                    <a:pt x="2858770" y="5313680"/>
                  </a:lnTo>
                  <a:cubicBezTo>
                    <a:pt x="2858770" y="5883910"/>
                    <a:pt x="2397760" y="6344920"/>
                    <a:pt x="1827530" y="6344920"/>
                  </a:cubicBezTo>
                  <a:close/>
                </a:path>
              </a:pathLst>
            </a:custGeom>
            <a:blipFill>
              <a:blip r:embed="rId2"/>
              <a:stretch>
                <a:fillRect l="-113405" r="-119513"/>
              </a:stretch>
            </a:blipFill>
          </p:spPr>
          <p:txBody>
            <a:bodyPr/>
            <a:lstStyle/>
            <a:p>
              <a:endParaRPr lang="en-US"/>
            </a:p>
          </p:txBody>
        </p:sp>
      </p:grpSp>
      <p:grpSp>
        <p:nvGrpSpPr>
          <p:cNvPr id="4" name="Group 4"/>
          <p:cNvGrpSpPr/>
          <p:nvPr/>
        </p:nvGrpSpPr>
        <p:grpSpPr>
          <a:xfrm>
            <a:off x="17259300" y="7109187"/>
            <a:ext cx="1028700" cy="3177813"/>
            <a:chOff x="0" y="0"/>
            <a:chExt cx="812800" cy="2510865"/>
          </a:xfrm>
        </p:grpSpPr>
        <p:sp>
          <p:nvSpPr>
            <p:cNvPr id="5" name="Freeform 5"/>
            <p:cNvSpPr/>
            <p:nvPr/>
          </p:nvSpPr>
          <p:spPr>
            <a:xfrm>
              <a:off x="0" y="0"/>
              <a:ext cx="812800" cy="2510865"/>
            </a:xfrm>
            <a:custGeom>
              <a:avLst/>
              <a:gdLst/>
              <a:ahLst/>
              <a:cxnLst/>
              <a:rect l="l" t="t" r="r" b="b"/>
              <a:pathLst>
                <a:path w="812800" h="2510865">
                  <a:moveTo>
                    <a:pt x="0" y="0"/>
                  </a:moveTo>
                  <a:lnTo>
                    <a:pt x="812800" y="0"/>
                  </a:lnTo>
                  <a:lnTo>
                    <a:pt x="812800" y="2510865"/>
                  </a:lnTo>
                  <a:lnTo>
                    <a:pt x="0" y="2510865"/>
                  </a:lnTo>
                  <a:close/>
                </a:path>
              </a:pathLst>
            </a:custGeom>
            <a:solidFill>
              <a:srgbClr val="0345E4"/>
            </a:solidFill>
          </p:spPr>
          <p:txBody>
            <a:bodyPr/>
            <a:lstStyle/>
            <a:p>
              <a:endParaRPr lang="en-US"/>
            </a:p>
          </p:txBody>
        </p:sp>
        <p:sp>
          <p:nvSpPr>
            <p:cNvPr id="6" name="TextBox 6"/>
            <p:cNvSpPr txBox="1"/>
            <p:nvPr/>
          </p:nvSpPr>
          <p:spPr>
            <a:xfrm>
              <a:off x="0" y="-38100"/>
              <a:ext cx="812800" cy="2548965"/>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0" y="7109187"/>
            <a:ext cx="11842469" cy="3177813"/>
            <a:chOff x="0" y="0"/>
            <a:chExt cx="9357013" cy="2510865"/>
          </a:xfrm>
        </p:grpSpPr>
        <p:sp>
          <p:nvSpPr>
            <p:cNvPr id="8" name="Freeform 8"/>
            <p:cNvSpPr/>
            <p:nvPr/>
          </p:nvSpPr>
          <p:spPr>
            <a:xfrm>
              <a:off x="0" y="0"/>
              <a:ext cx="9357013" cy="2510865"/>
            </a:xfrm>
            <a:custGeom>
              <a:avLst/>
              <a:gdLst/>
              <a:ahLst/>
              <a:cxnLst/>
              <a:rect l="l" t="t" r="r" b="b"/>
              <a:pathLst>
                <a:path w="9357013" h="2510865">
                  <a:moveTo>
                    <a:pt x="0" y="0"/>
                  </a:moveTo>
                  <a:lnTo>
                    <a:pt x="9357013" y="0"/>
                  </a:lnTo>
                  <a:lnTo>
                    <a:pt x="9357013" y="2510865"/>
                  </a:lnTo>
                  <a:lnTo>
                    <a:pt x="0" y="2510865"/>
                  </a:lnTo>
                  <a:close/>
                </a:path>
              </a:pathLst>
            </a:custGeom>
            <a:solidFill>
              <a:srgbClr val="F6F6F6"/>
            </a:solidFill>
          </p:spPr>
          <p:txBody>
            <a:bodyPr/>
            <a:lstStyle/>
            <a:p>
              <a:endParaRPr lang="en-US"/>
            </a:p>
          </p:txBody>
        </p:sp>
        <p:sp>
          <p:nvSpPr>
            <p:cNvPr id="9" name="TextBox 9"/>
            <p:cNvSpPr txBox="1"/>
            <p:nvPr/>
          </p:nvSpPr>
          <p:spPr>
            <a:xfrm>
              <a:off x="0" y="-38100"/>
              <a:ext cx="9357013" cy="2548965"/>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7259300" y="0"/>
            <a:ext cx="1028700" cy="1028700"/>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345E4"/>
            </a:solidFill>
          </p:spPr>
          <p:txBody>
            <a:bodyPr/>
            <a:lstStyle/>
            <a:p>
              <a:endParaRPr lang="en-US"/>
            </a:p>
          </p:txBody>
        </p:sp>
        <p:sp>
          <p:nvSpPr>
            <p:cNvPr id="12" name="TextBox 1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609914" y="0"/>
            <a:ext cx="1694792" cy="10287000"/>
            <a:chOff x="0" y="0"/>
            <a:chExt cx="446365" cy="2709333"/>
          </a:xfrm>
        </p:grpSpPr>
        <p:sp>
          <p:nvSpPr>
            <p:cNvPr id="14" name="Freeform 14"/>
            <p:cNvSpPr/>
            <p:nvPr/>
          </p:nvSpPr>
          <p:spPr>
            <a:xfrm>
              <a:off x="0" y="0"/>
              <a:ext cx="446365" cy="2709333"/>
            </a:xfrm>
            <a:custGeom>
              <a:avLst/>
              <a:gdLst/>
              <a:ahLst/>
              <a:cxnLst/>
              <a:rect l="l" t="t" r="r" b="b"/>
              <a:pathLst>
                <a:path w="446365" h="2709333">
                  <a:moveTo>
                    <a:pt x="223183" y="0"/>
                  </a:moveTo>
                  <a:lnTo>
                    <a:pt x="223183" y="0"/>
                  </a:lnTo>
                  <a:cubicBezTo>
                    <a:pt x="282374" y="0"/>
                    <a:pt x="339142" y="23514"/>
                    <a:pt x="380996" y="65369"/>
                  </a:cubicBezTo>
                  <a:cubicBezTo>
                    <a:pt x="422851" y="107224"/>
                    <a:pt x="446365" y="163991"/>
                    <a:pt x="446365" y="223183"/>
                  </a:cubicBezTo>
                  <a:lnTo>
                    <a:pt x="446365" y="2486151"/>
                  </a:lnTo>
                  <a:cubicBezTo>
                    <a:pt x="446365" y="2609411"/>
                    <a:pt x="346443" y="2709333"/>
                    <a:pt x="223183" y="2709333"/>
                  </a:cubicBezTo>
                  <a:lnTo>
                    <a:pt x="223183" y="2709333"/>
                  </a:lnTo>
                  <a:cubicBezTo>
                    <a:pt x="99922" y="2709333"/>
                    <a:pt x="0" y="2609411"/>
                    <a:pt x="0" y="2486151"/>
                  </a:cubicBezTo>
                  <a:lnTo>
                    <a:pt x="0" y="223183"/>
                  </a:lnTo>
                  <a:cubicBezTo>
                    <a:pt x="0" y="99922"/>
                    <a:pt x="99922" y="0"/>
                    <a:pt x="223183" y="0"/>
                  </a:cubicBezTo>
                  <a:close/>
                </a:path>
              </a:pathLst>
            </a:custGeom>
            <a:solidFill>
              <a:srgbClr val="0345E4"/>
            </a:solidFill>
          </p:spPr>
          <p:txBody>
            <a:bodyPr/>
            <a:lstStyle/>
            <a:p>
              <a:endParaRPr lang="en-US"/>
            </a:p>
          </p:txBody>
        </p:sp>
        <p:sp>
          <p:nvSpPr>
            <p:cNvPr id="15" name="TextBox 15"/>
            <p:cNvSpPr txBox="1"/>
            <p:nvPr/>
          </p:nvSpPr>
          <p:spPr>
            <a:xfrm>
              <a:off x="0" y="-38100"/>
              <a:ext cx="446365" cy="2747433"/>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10853887" y="786854"/>
            <a:ext cx="1977164" cy="1977164"/>
            <a:chOff x="0" y="0"/>
            <a:chExt cx="812800" cy="812800"/>
          </a:xfrm>
        </p:grpSpPr>
        <p:sp>
          <p:nvSpPr>
            <p:cNvPr id="17" name="Freeform 17"/>
            <p:cNvSpPr/>
            <p:nvPr/>
          </p:nvSpPr>
          <p:spPr>
            <a:xfrm>
              <a:off x="0" y="0"/>
              <a:ext cx="812800" cy="812800"/>
            </a:xfrm>
            <a:custGeom>
              <a:avLst/>
              <a:gdLst/>
              <a:ahLst/>
              <a:cxnLst/>
              <a:rect l="l" t="t" r="r" b="b"/>
              <a:pathLst>
                <a:path w="812800" h="812800">
                  <a:moveTo>
                    <a:pt x="199699" y="0"/>
                  </a:moveTo>
                  <a:lnTo>
                    <a:pt x="613101" y="0"/>
                  </a:lnTo>
                  <a:cubicBezTo>
                    <a:pt x="666064" y="0"/>
                    <a:pt x="716859" y="21040"/>
                    <a:pt x="754309" y="58491"/>
                  </a:cubicBezTo>
                  <a:cubicBezTo>
                    <a:pt x="791760" y="95941"/>
                    <a:pt x="812800" y="146736"/>
                    <a:pt x="812800" y="199699"/>
                  </a:cubicBezTo>
                  <a:lnTo>
                    <a:pt x="812800" y="613101"/>
                  </a:lnTo>
                  <a:cubicBezTo>
                    <a:pt x="812800" y="666064"/>
                    <a:pt x="791760" y="716859"/>
                    <a:pt x="754309" y="754309"/>
                  </a:cubicBezTo>
                  <a:cubicBezTo>
                    <a:pt x="716859" y="791760"/>
                    <a:pt x="666064" y="812800"/>
                    <a:pt x="613101" y="812800"/>
                  </a:cubicBezTo>
                  <a:lnTo>
                    <a:pt x="199699" y="812800"/>
                  </a:lnTo>
                  <a:cubicBezTo>
                    <a:pt x="146736" y="812800"/>
                    <a:pt x="95941" y="791760"/>
                    <a:pt x="58491" y="754309"/>
                  </a:cubicBezTo>
                  <a:cubicBezTo>
                    <a:pt x="21040" y="716859"/>
                    <a:pt x="0" y="666064"/>
                    <a:pt x="0" y="613101"/>
                  </a:cubicBezTo>
                  <a:lnTo>
                    <a:pt x="0" y="199699"/>
                  </a:lnTo>
                  <a:cubicBezTo>
                    <a:pt x="0" y="146736"/>
                    <a:pt x="21040" y="95941"/>
                    <a:pt x="58491" y="58491"/>
                  </a:cubicBezTo>
                  <a:cubicBezTo>
                    <a:pt x="95941" y="21040"/>
                    <a:pt x="146736" y="0"/>
                    <a:pt x="199699" y="0"/>
                  </a:cubicBezTo>
                  <a:close/>
                </a:path>
              </a:pathLst>
            </a:custGeom>
            <a:solidFill>
              <a:srgbClr val="0345E4">
                <a:alpha val="29804"/>
              </a:srgbClr>
            </a:solidFill>
          </p:spPr>
          <p:txBody>
            <a:bodyPr/>
            <a:lstStyle/>
            <a:p>
              <a:endParaRPr lang="en-US"/>
            </a:p>
          </p:txBody>
        </p:sp>
        <p:sp>
          <p:nvSpPr>
            <p:cNvPr id="18" name="TextBox 18"/>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9" name="Freeform 19"/>
          <p:cNvSpPr/>
          <p:nvPr/>
        </p:nvSpPr>
        <p:spPr>
          <a:xfrm>
            <a:off x="1624423" y="786854"/>
            <a:ext cx="586293" cy="483692"/>
          </a:xfrm>
          <a:custGeom>
            <a:avLst/>
            <a:gdLst/>
            <a:ahLst/>
            <a:cxnLst/>
            <a:rect l="l" t="t" r="r" b="b"/>
            <a:pathLst>
              <a:path w="586293" h="483692">
                <a:moveTo>
                  <a:pt x="0" y="0"/>
                </a:moveTo>
                <a:lnTo>
                  <a:pt x="586293" y="0"/>
                </a:lnTo>
                <a:lnTo>
                  <a:pt x="586293" y="483692"/>
                </a:lnTo>
                <a:lnTo>
                  <a:pt x="0" y="4836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0" name="TextBox 20"/>
          <p:cNvSpPr txBox="1"/>
          <p:nvPr/>
        </p:nvSpPr>
        <p:spPr>
          <a:xfrm>
            <a:off x="1917570" y="2355015"/>
            <a:ext cx="8795646" cy="4552315"/>
          </a:xfrm>
          <a:prstGeom prst="rect">
            <a:avLst/>
          </a:prstGeom>
        </p:spPr>
        <p:txBody>
          <a:bodyPr lIns="0" tIns="0" rIns="0" bIns="0" rtlCol="0" anchor="t">
            <a:spAutoFit/>
          </a:bodyPr>
          <a:lstStyle/>
          <a:p>
            <a:pPr>
              <a:lnSpc>
                <a:spcPts val="11960"/>
              </a:lnSpc>
            </a:pPr>
            <a:r>
              <a:rPr lang="en-US" sz="10400">
                <a:solidFill>
                  <a:srgbClr val="000000"/>
                </a:solidFill>
                <a:latin typeface="Garet Bold"/>
              </a:rPr>
              <a:t>AMAZON SALES ANALYSIS</a:t>
            </a:r>
          </a:p>
        </p:txBody>
      </p:sp>
      <p:grpSp>
        <p:nvGrpSpPr>
          <p:cNvPr id="21" name="Group 21"/>
          <p:cNvGrpSpPr/>
          <p:nvPr/>
        </p:nvGrpSpPr>
        <p:grpSpPr>
          <a:xfrm>
            <a:off x="8537987" y="7425149"/>
            <a:ext cx="2545888" cy="2545888"/>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0" cap="sq">
              <a:solidFill>
                <a:srgbClr val="0345E4">
                  <a:alpha val="9804"/>
                </a:srgbClr>
              </a:solidFill>
              <a:prstDash val="solid"/>
              <a:miter/>
            </a:ln>
          </p:spPr>
          <p:txBody>
            <a:bodyPr/>
            <a:lstStyle/>
            <a:p>
              <a:endParaRPr lang="en-US"/>
            </a:p>
          </p:txBody>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5802457" y="7770511"/>
            <a:ext cx="4927699" cy="405765"/>
          </a:xfrm>
          <a:prstGeom prst="rect">
            <a:avLst/>
          </a:prstGeom>
        </p:spPr>
        <p:txBody>
          <a:bodyPr lIns="0" tIns="0" rIns="0" bIns="0" rtlCol="0" anchor="t">
            <a:spAutoFit/>
          </a:bodyPr>
          <a:lstStyle/>
          <a:p>
            <a:pPr algn="ctr">
              <a:lnSpc>
                <a:spcPts val="3359"/>
              </a:lnSpc>
              <a:spcBef>
                <a:spcPct val="0"/>
              </a:spcBef>
            </a:pPr>
            <a:r>
              <a:rPr lang="en-US" sz="2399">
                <a:solidFill>
                  <a:srgbClr val="000000"/>
                </a:solidFill>
                <a:latin typeface="Barabara"/>
              </a:rPr>
              <a:t>PRESENTED BY - NITU ALAM</a:t>
            </a: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FC1D0"/>
        </a:solidFill>
        <a:effectLst/>
      </p:bgPr>
    </p:bg>
    <p:spTree>
      <p:nvGrpSpPr>
        <p:cNvPr id="1" name=""/>
        <p:cNvGrpSpPr/>
        <p:nvPr/>
      </p:nvGrpSpPr>
      <p:grpSpPr>
        <a:xfrm>
          <a:off x="0" y="0"/>
          <a:ext cx="0" cy="0"/>
          <a:chOff x="0" y="0"/>
          <a:chExt cx="0" cy="0"/>
        </a:xfrm>
      </p:grpSpPr>
      <p:sp>
        <p:nvSpPr>
          <p:cNvPr id="2" name="Freeform 2"/>
          <p:cNvSpPr/>
          <p:nvPr/>
        </p:nvSpPr>
        <p:spPr>
          <a:xfrm>
            <a:off x="-1345613" y="-1923110"/>
            <a:ext cx="8671638" cy="8671638"/>
          </a:xfrm>
          <a:custGeom>
            <a:avLst/>
            <a:gdLst/>
            <a:ahLst/>
            <a:cxnLst/>
            <a:rect l="l" t="t" r="r" b="b"/>
            <a:pathLst>
              <a:path w="8671638" h="8671638">
                <a:moveTo>
                  <a:pt x="0" y="0"/>
                </a:moveTo>
                <a:lnTo>
                  <a:pt x="8671638" y="0"/>
                </a:lnTo>
                <a:lnTo>
                  <a:pt x="8671638" y="8671637"/>
                </a:lnTo>
                <a:lnTo>
                  <a:pt x="0" y="86716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685179" y="1742530"/>
            <a:ext cx="12468650" cy="12468650"/>
          </a:xfrm>
          <a:custGeom>
            <a:avLst/>
            <a:gdLst/>
            <a:ahLst/>
            <a:cxnLst/>
            <a:rect l="l" t="t" r="r" b="b"/>
            <a:pathLst>
              <a:path w="12468650" h="12468650">
                <a:moveTo>
                  <a:pt x="0" y="0"/>
                </a:moveTo>
                <a:lnTo>
                  <a:pt x="12468650" y="0"/>
                </a:lnTo>
                <a:lnTo>
                  <a:pt x="12468650" y="12468650"/>
                </a:lnTo>
                <a:lnTo>
                  <a:pt x="0" y="12468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10366661" y="-1760199"/>
            <a:ext cx="11805206" cy="11805206"/>
          </a:xfrm>
          <a:custGeom>
            <a:avLst/>
            <a:gdLst/>
            <a:ahLst/>
            <a:cxnLst/>
            <a:rect l="l" t="t" r="r" b="b"/>
            <a:pathLst>
              <a:path w="11805206" h="11805206">
                <a:moveTo>
                  <a:pt x="0" y="0"/>
                </a:moveTo>
                <a:lnTo>
                  <a:pt x="11805206" y="0"/>
                </a:lnTo>
                <a:lnTo>
                  <a:pt x="11805206" y="11805206"/>
                </a:lnTo>
                <a:lnTo>
                  <a:pt x="0" y="118052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13500230" y="5951181"/>
            <a:ext cx="8671638" cy="8671638"/>
          </a:xfrm>
          <a:custGeom>
            <a:avLst/>
            <a:gdLst/>
            <a:ahLst/>
            <a:cxnLst/>
            <a:rect l="l" t="t" r="r" b="b"/>
            <a:pathLst>
              <a:path w="8671638" h="8671638">
                <a:moveTo>
                  <a:pt x="0" y="0"/>
                </a:moveTo>
                <a:lnTo>
                  <a:pt x="8671637" y="0"/>
                </a:lnTo>
                <a:lnTo>
                  <a:pt x="8671637" y="8671638"/>
                </a:lnTo>
                <a:lnTo>
                  <a:pt x="0" y="8671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AutoShape 6"/>
          <p:cNvSpPr/>
          <p:nvPr/>
        </p:nvSpPr>
        <p:spPr>
          <a:xfrm>
            <a:off x="1728115" y="3588561"/>
            <a:ext cx="7415885" cy="0"/>
          </a:xfrm>
          <a:prstGeom prst="line">
            <a:avLst/>
          </a:prstGeom>
          <a:ln w="28575" cap="rnd">
            <a:solidFill>
              <a:srgbClr val="2C273F"/>
            </a:solidFill>
            <a:prstDash val="solid"/>
            <a:headEnd type="none" w="sm" len="sm"/>
            <a:tailEnd type="none" w="sm" len="sm"/>
          </a:ln>
        </p:spPr>
        <p:txBody>
          <a:bodyPr/>
          <a:lstStyle/>
          <a:p>
            <a:endParaRPr lang="en-US"/>
          </a:p>
        </p:txBody>
      </p:sp>
      <p:sp>
        <p:nvSpPr>
          <p:cNvPr id="7" name="Freeform 7"/>
          <p:cNvSpPr/>
          <p:nvPr/>
        </p:nvSpPr>
        <p:spPr>
          <a:xfrm>
            <a:off x="-2057400" y="8422312"/>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3047630" y="-1702091"/>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9" name="Freeform 9"/>
          <p:cNvSpPr/>
          <p:nvPr/>
        </p:nvSpPr>
        <p:spPr>
          <a:xfrm>
            <a:off x="11248106" y="3444223"/>
            <a:ext cx="6842777" cy="6842777"/>
          </a:xfrm>
          <a:custGeom>
            <a:avLst/>
            <a:gdLst/>
            <a:ahLst/>
            <a:cxnLst/>
            <a:rect l="l" t="t" r="r" b="b"/>
            <a:pathLst>
              <a:path w="6842777" h="6842777">
                <a:moveTo>
                  <a:pt x="0" y="0"/>
                </a:moveTo>
                <a:lnTo>
                  <a:pt x="6842777" y="0"/>
                </a:lnTo>
                <a:lnTo>
                  <a:pt x="6842777" y="6842777"/>
                </a:lnTo>
                <a:lnTo>
                  <a:pt x="0" y="684277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15413842" y="519721"/>
            <a:ext cx="2573635" cy="1006057"/>
          </a:xfrm>
          <a:custGeom>
            <a:avLst/>
            <a:gdLst/>
            <a:ahLst/>
            <a:cxnLst/>
            <a:rect l="l" t="t" r="r" b="b"/>
            <a:pathLst>
              <a:path w="2573635" h="1006057">
                <a:moveTo>
                  <a:pt x="0" y="0"/>
                </a:moveTo>
                <a:lnTo>
                  <a:pt x="2573635" y="0"/>
                </a:lnTo>
                <a:lnTo>
                  <a:pt x="2573635" y="1006057"/>
                </a:lnTo>
                <a:lnTo>
                  <a:pt x="0" y="100605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1" name="Freeform 11"/>
          <p:cNvSpPr/>
          <p:nvPr/>
        </p:nvSpPr>
        <p:spPr>
          <a:xfrm>
            <a:off x="11248106" y="2083524"/>
            <a:ext cx="6011194" cy="6055232"/>
          </a:xfrm>
          <a:custGeom>
            <a:avLst/>
            <a:gdLst/>
            <a:ahLst/>
            <a:cxnLst/>
            <a:rect l="l" t="t" r="r" b="b"/>
            <a:pathLst>
              <a:path w="6011194" h="6055232">
                <a:moveTo>
                  <a:pt x="0" y="0"/>
                </a:moveTo>
                <a:lnTo>
                  <a:pt x="6011194" y="0"/>
                </a:lnTo>
                <a:lnTo>
                  <a:pt x="6011194" y="6055232"/>
                </a:lnTo>
                <a:lnTo>
                  <a:pt x="0" y="6055232"/>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2" name="TextBox 12"/>
          <p:cNvSpPr txBox="1"/>
          <p:nvPr/>
        </p:nvSpPr>
        <p:spPr>
          <a:xfrm>
            <a:off x="1352896" y="1680046"/>
            <a:ext cx="10817035" cy="1073657"/>
          </a:xfrm>
          <a:prstGeom prst="rect">
            <a:avLst/>
          </a:prstGeom>
        </p:spPr>
        <p:txBody>
          <a:bodyPr lIns="0" tIns="0" rIns="0" bIns="0" rtlCol="0" anchor="t">
            <a:spAutoFit/>
          </a:bodyPr>
          <a:lstStyle/>
          <a:p>
            <a:pPr>
              <a:lnSpc>
                <a:spcPts val="7655"/>
              </a:lnSpc>
            </a:pPr>
            <a:r>
              <a:rPr lang="en-US" sz="8799">
                <a:solidFill>
                  <a:srgbClr val="2C273F"/>
                </a:solidFill>
                <a:latin typeface="Paalalabas Wide"/>
              </a:rPr>
              <a:t>INTRODUCTION</a:t>
            </a:r>
          </a:p>
        </p:txBody>
      </p:sp>
      <p:sp>
        <p:nvSpPr>
          <p:cNvPr id="13" name="TextBox 13"/>
          <p:cNvSpPr txBox="1"/>
          <p:nvPr/>
        </p:nvSpPr>
        <p:spPr>
          <a:xfrm>
            <a:off x="1067170" y="4017299"/>
            <a:ext cx="8889808" cy="4542155"/>
          </a:xfrm>
          <a:prstGeom prst="rect">
            <a:avLst/>
          </a:prstGeom>
        </p:spPr>
        <p:txBody>
          <a:bodyPr lIns="0" tIns="0" rIns="0" bIns="0" rtlCol="0" anchor="t">
            <a:spAutoFit/>
          </a:bodyPr>
          <a:lstStyle/>
          <a:p>
            <a:pPr algn="just">
              <a:lnSpc>
                <a:spcPts val="4000"/>
              </a:lnSpc>
            </a:pPr>
            <a:r>
              <a:rPr lang="en-US" sz="3200" spc="-230">
                <a:solidFill>
                  <a:srgbClr val="0B1320"/>
                </a:solidFill>
                <a:latin typeface="Source Sans Pro Italics"/>
              </a:rPr>
              <a:t>Sales management has gained importance to meet increasing competition and the need for improved methods of distribution to reduce costs and increase profits. Sales management today is the most important function in a commercial and business enterprise. </a:t>
            </a:r>
          </a:p>
          <a:p>
            <a:pPr algn="just">
              <a:lnSpc>
                <a:spcPts val="4000"/>
              </a:lnSpc>
            </a:pPr>
            <a:endParaRPr lang="en-US" sz="3200" spc="-230">
              <a:solidFill>
                <a:srgbClr val="0B1320"/>
              </a:solidFill>
              <a:latin typeface="Source Sans Pro Italics"/>
            </a:endParaRPr>
          </a:p>
          <a:p>
            <a:pPr algn="just">
              <a:lnSpc>
                <a:spcPts val="4000"/>
              </a:lnSpc>
            </a:pPr>
            <a:r>
              <a:rPr lang="en-US" sz="3200" spc="-163">
                <a:solidFill>
                  <a:srgbClr val="0B1320"/>
                </a:solidFill>
                <a:latin typeface="Source Sans Pro Italics"/>
              </a:rPr>
              <a:t>             Sales analytics is the method by which sales data is collected and analyzed to improve sales performance and increase revenue.</a:t>
            </a: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FC1D0"/>
        </a:solidFill>
        <a:effectLst/>
      </p:bgPr>
    </p:bg>
    <p:spTree>
      <p:nvGrpSpPr>
        <p:cNvPr id="1" name=""/>
        <p:cNvGrpSpPr/>
        <p:nvPr/>
      </p:nvGrpSpPr>
      <p:grpSpPr>
        <a:xfrm>
          <a:off x="0" y="0"/>
          <a:ext cx="0" cy="0"/>
          <a:chOff x="0" y="0"/>
          <a:chExt cx="0" cy="0"/>
        </a:xfrm>
      </p:grpSpPr>
      <p:sp>
        <p:nvSpPr>
          <p:cNvPr id="2" name="Freeform 2"/>
          <p:cNvSpPr/>
          <p:nvPr/>
        </p:nvSpPr>
        <p:spPr>
          <a:xfrm>
            <a:off x="-1345613" y="-1923110"/>
            <a:ext cx="8671638" cy="8671638"/>
          </a:xfrm>
          <a:custGeom>
            <a:avLst/>
            <a:gdLst/>
            <a:ahLst/>
            <a:cxnLst/>
            <a:rect l="l" t="t" r="r" b="b"/>
            <a:pathLst>
              <a:path w="8671638" h="8671638">
                <a:moveTo>
                  <a:pt x="0" y="0"/>
                </a:moveTo>
                <a:lnTo>
                  <a:pt x="8671638" y="0"/>
                </a:lnTo>
                <a:lnTo>
                  <a:pt x="8671638" y="8671637"/>
                </a:lnTo>
                <a:lnTo>
                  <a:pt x="0" y="86716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990230" y="2154169"/>
            <a:ext cx="12468650" cy="12468650"/>
          </a:xfrm>
          <a:custGeom>
            <a:avLst/>
            <a:gdLst/>
            <a:ahLst/>
            <a:cxnLst/>
            <a:rect l="l" t="t" r="r" b="b"/>
            <a:pathLst>
              <a:path w="12468650" h="12468650">
                <a:moveTo>
                  <a:pt x="0" y="0"/>
                </a:moveTo>
                <a:lnTo>
                  <a:pt x="12468649" y="0"/>
                </a:lnTo>
                <a:lnTo>
                  <a:pt x="12468649" y="12468650"/>
                </a:lnTo>
                <a:lnTo>
                  <a:pt x="0" y="12468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10366661" y="-1760199"/>
            <a:ext cx="11805206" cy="11805206"/>
          </a:xfrm>
          <a:custGeom>
            <a:avLst/>
            <a:gdLst/>
            <a:ahLst/>
            <a:cxnLst/>
            <a:rect l="l" t="t" r="r" b="b"/>
            <a:pathLst>
              <a:path w="11805206" h="11805206">
                <a:moveTo>
                  <a:pt x="0" y="0"/>
                </a:moveTo>
                <a:lnTo>
                  <a:pt x="11805206" y="0"/>
                </a:lnTo>
                <a:lnTo>
                  <a:pt x="11805206" y="11805206"/>
                </a:lnTo>
                <a:lnTo>
                  <a:pt x="0" y="118052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13500230" y="5951181"/>
            <a:ext cx="8671638" cy="8671638"/>
          </a:xfrm>
          <a:custGeom>
            <a:avLst/>
            <a:gdLst/>
            <a:ahLst/>
            <a:cxnLst/>
            <a:rect l="l" t="t" r="r" b="b"/>
            <a:pathLst>
              <a:path w="8671638" h="8671638">
                <a:moveTo>
                  <a:pt x="0" y="0"/>
                </a:moveTo>
                <a:lnTo>
                  <a:pt x="8671637" y="0"/>
                </a:lnTo>
                <a:lnTo>
                  <a:pt x="8671637" y="8671638"/>
                </a:lnTo>
                <a:lnTo>
                  <a:pt x="0" y="8671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AutoShape 6"/>
          <p:cNvSpPr/>
          <p:nvPr/>
        </p:nvSpPr>
        <p:spPr>
          <a:xfrm>
            <a:off x="1490104" y="3348943"/>
            <a:ext cx="5835871" cy="20238"/>
          </a:xfrm>
          <a:prstGeom prst="line">
            <a:avLst/>
          </a:prstGeom>
          <a:ln w="28575" cap="rnd">
            <a:solidFill>
              <a:srgbClr val="2C273F"/>
            </a:solidFill>
            <a:prstDash val="solid"/>
            <a:headEnd type="none" w="sm" len="sm"/>
            <a:tailEnd type="none" w="sm" len="sm"/>
          </a:ln>
        </p:spPr>
        <p:txBody>
          <a:bodyPr/>
          <a:lstStyle/>
          <a:p>
            <a:endParaRPr lang="en-US"/>
          </a:p>
        </p:txBody>
      </p:sp>
      <p:sp>
        <p:nvSpPr>
          <p:cNvPr id="7" name="Freeform 7"/>
          <p:cNvSpPr/>
          <p:nvPr/>
        </p:nvSpPr>
        <p:spPr>
          <a:xfrm>
            <a:off x="-2057400" y="8422312"/>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3047630" y="-1702091"/>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9" name="Freeform 9"/>
          <p:cNvSpPr/>
          <p:nvPr/>
        </p:nvSpPr>
        <p:spPr>
          <a:xfrm>
            <a:off x="10416523" y="4717367"/>
            <a:ext cx="6842777" cy="6842777"/>
          </a:xfrm>
          <a:custGeom>
            <a:avLst/>
            <a:gdLst/>
            <a:ahLst/>
            <a:cxnLst/>
            <a:rect l="l" t="t" r="r" b="b"/>
            <a:pathLst>
              <a:path w="6842777" h="6842777">
                <a:moveTo>
                  <a:pt x="0" y="0"/>
                </a:moveTo>
                <a:lnTo>
                  <a:pt x="6842777" y="0"/>
                </a:lnTo>
                <a:lnTo>
                  <a:pt x="6842777" y="6842777"/>
                </a:lnTo>
                <a:lnTo>
                  <a:pt x="0" y="684277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15413842" y="519721"/>
            <a:ext cx="2573635" cy="1006057"/>
          </a:xfrm>
          <a:custGeom>
            <a:avLst/>
            <a:gdLst/>
            <a:ahLst/>
            <a:cxnLst/>
            <a:rect l="l" t="t" r="r" b="b"/>
            <a:pathLst>
              <a:path w="2573635" h="1006057">
                <a:moveTo>
                  <a:pt x="0" y="0"/>
                </a:moveTo>
                <a:lnTo>
                  <a:pt x="2573635" y="0"/>
                </a:lnTo>
                <a:lnTo>
                  <a:pt x="2573635" y="1006057"/>
                </a:lnTo>
                <a:lnTo>
                  <a:pt x="0" y="100605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1" name="Freeform 11"/>
          <p:cNvSpPr/>
          <p:nvPr/>
        </p:nvSpPr>
        <p:spPr>
          <a:xfrm>
            <a:off x="9782111" y="3334656"/>
            <a:ext cx="7477189" cy="5641879"/>
          </a:xfrm>
          <a:custGeom>
            <a:avLst/>
            <a:gdLst/>
            <a:ahLst/>
            <a:cxnLst/>
            <a:rect l="l" t="t" r="r" b="b"/>
            <a:pathLst>
              <a:path w="7477189" h="5641879">
                <a:moveTo>
                  <a:pt x="0" y="0"/>
                </a:moveTo>
                <a:lnTo>
                  <a:pt x="7477189" y="0"/>
                </a:lnTo>
                <a:lnTo>
                  <a:pt x="7477189" y="5641879"/>
                </a:lnTo>
                <a:lnTo>
                  <a:pt x="0" y="564187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2" name="TextBox 12"/>
          <p:cNvSpPr txBox="1"/>
          <p:nvPr/>
        </p:nvSpPr>
        <p:spPr>
          <a:xfrm>
            <a:off x="1537684" y="1077306"/>
            <a:ext cx="9940735" cy="2045207"/>
          </a:xfrm>
          <a:prstGeom prst="rect">
            <a:avLst/>
          </a:prstGeom>
        </p:spPr>
        <p:txBody>
          <a:bodyPr lIns="0" tIns="0" rIns="0" bIns="0" rtlCol="0" anchor="t">
            <a:spAutoFit/>
          </a:bodyPr>
          <a:lstStyle/>
          <a:p>
            <a:pPr>
              <a:lnSpc>
                <a:spcPts val="7655"/>
              </a:lnSpc>
            </a:pPr>
            <a:r>
              <a:rPr lang="en-US" sz="8799">
                <a:solidFill>
                  <a:srgbClr val="2C273F"/>
                </a:solidFill>
                <a:latin typeface="Paalalabas Wide"/>
              </a:rPr>
              <a:t>PROBLEM STATEMENT</a:t>
            </a:r>
          </a:p>
        </p:txBody>
      </p:sp>
      <p:sp>
        <p:nvSpPr>
          <p:cNvPr id="13" name="TextBox 13"/>
          <p:cNvSpPr txBox="1"/>
          <p:nvPr/>
        </p:nvSpPr>
        <p:spPr>
          <a:xfrm>
            <a:off x="1028700" y="4161454"/>
            <a:ext cx="8246073" cy="2801620"/>
          </a:xfrm>
          <a:prstGeom prst="rect">
            <a:avLst/>
          </a:prstGeom>
        </p:spPr>
        <p:txBody>
          <a:bodyPr lIns="0" tIns="0" rIns="0" bIns="0" rtlCol="0" anchor="t">
            <a:spAutoFit/>
          </a:bodyPr>
          <a:lstStyle/>
          <a:p>
            <a:pPr algn="just">
              <a:lnSpc>
                <a:spcPts val="3680"/>
              </a:lnSpc>
            </a:pPr>
            <a:r>
              <a:rPr lang="en-US" sz="3200" spc="96">
                <a:solidFill>
                  <a:srgbClr val="0B1320"/>
                </a:solidFill>
                <a:latin typeface="Source Sans Pro Italics"/>
              </a:rPr>
              <a:t>Have to conduct a detailed year-wise analysis of Amazon sales data to understand sales trends by identifying key metrics and other factors and show the meaningful relationship between attributes.</a:t>
            </a:r>
          </a:p>
          <a:p>
            <a:pPr algn="just">
              <a:lnSpc>
                <a:spcPts val="3680"/>
              </a:lnSpc>
            </a:pPr>
            <a:endParaRPr lang="en-US" sz="3200" spc="96">
              <a:solidFill>
                <a:srgbClr val="0B1320"/>
              </a:solidFill>
              <a:latin typeface="Source Sans Pro Italics"/>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239250"/>
            <a:ext cx="4024679" cy="0"/>
          </a:xfrm>
          <a:prstGeom prst="line">
            <a:avLst/>
          </a:prstGeom>
          <a:ln w="38100" cap="flat">
            <a:solidFill>
              <a:srgbClr val="000000"/>
            </a:solidFill>
            <a:prstDash val="solid"/>
            <a:headEnd type="diamond" w="lg" len="lg"/>
            <a:tailEnd type="none" w="sm" len="sm"/>
          </a:ln>
        </p:spPr>
        <p:txBody>
          <a:bodyPr/>
          <a:lstStyle/>
          <a:p>
            <a:endParaRPr lang="en-US"/>
          </a:p>
        </p:txBody>
      </p:sp>
      <p:sp>
        <p:nvSpPr>
          <p:cNvPr id="3" name="AutoShape 3"/>
          <p:cNvSpPr/>
          <p:nvPr/>
        </p:nvSpPr>
        <p:spPr>
          <a:xfrm>
            <a:off x="1133268" y="990600"/>
            <a:ext cx="7216255" cy="0"/>
          </a:xfrm>
          <a:prstGeom prst="line">
            <a:avLst/>
          </a:prstGeom>
          <a:ln w="38100" cap="flat">
            <a:solidFill>
              <a:srgbClr val="000000"/>
            </a:solidFill>
            <a:prstDash val="solid"/>
            <a:headEnd type="diamond" w="lg" len="lg"/>
            <a:tailEnd type="none" w="sm" len="sm"/>
          </a:ln>
        </p:spPr>
        <p:txBody>
          <a:bodyPr/>
          <a:lstStyle/>
          <a:p>
            <a:endParaRPr lang="en-US"/>
          </a:p>
        </p:txBody>
      </p:sp>
      <p:grpSp>
        <p:nvGrpSpPr>
          <p:cNvPr id="4" name="Group 4"/>
          <p:cNvGrpSpPr/>
          <p:nvPr/>
        </p:nvGrpSpPr>
        <p:grpSpPr>
          <a:xfrm>
            <a:off x="9144000" y="5814738"/>
            <a:ext cx="3898909" cy="3376279"/>
            <a:chOff x="0" y="0"/>
            <a:chExt cx="816877" cy="707379"/>
          </a:xfrm>
        </p:grpSpPr>
        <p:sp>
          <p:nvSpPr>
            <p:cNvPr id="5" name="Freeform 5"/>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6" name="TextBox 6"/>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7" name="Group 7"/>
          <p:cNvGrpSpPr/>
          <p:nvPr/>
        </p:nvGrpSpPr>
        <p:grpSpPr>
          <a:xfrm>
            <a:off x="6122869" y="3979281"/>
            <a:ext cx="3898909" cy="3376279"/>
            <a:chOff x="0" y="0"/>
            <a:chExt cx="816877" cy="707379"/>
          </a:xfrm>
        </p:grpSpPr>
        <p:sp>
          <p:nvSpPr>
            <p:cNvPr id="8" name="Freeform 8"/>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9" name="TextBox 9"/>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10" name="Group 10"/>
          <p:cNvGrpSpPr/>
          <p:nvPr/>
        </p:nvGrpSpPr>
        <p:grpSpPr>
          <a:xfrm>
            <a:off x="12231330" y="3990920"/>
            <a:ext cx="3898909" cy="3376279"/>
            <a:chOff x="0" y="0"/>
            <a:chExt cx="816877" cy="707379"/>
          </a:xfrm>
        </p:grpSpPr>
        <p:sp>
          <p:nvSpPr>
            <p:cNvPr id="11" name="Freeform 11"/>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12" name="TextBox 12"/>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13" name="Group 13"/>
          <p:cNvGrpSpPr/>
          <p:nvPr/>
        </p:nvGrpSpPr>
        <p:grpSpPr>
          <a:xfrm>
            <a:off x="9144000" y="2155197"/>
            <a:ext cx="3898909" cy="3376279"/>
            <a:chOff x="0" y="0"/>
            <a:chExt cx="816877" cy="707379"/>
          </a:xfrm>
        </p:grpSpPr>
        <p:sp>
          <p:nvSpPr>
            <p:cNvPr id="14" name="Freeform 14"/>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15" name="TextBox 15"/>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sp>
        <p:nvSpPr>
          <p:cNvPr id="16" name="TextBox 16"/>
          <p:cNvSpPr txBox="1"/>
          <p:nvPr/>
        </p:nvSpPr>
        <p:spPr>
          <a:xfrm>
            <a:off x="9666464" y="3503373"/>
            <a:ext cx="2853980" cy="441857"/>
          </a:xfrm>
          <a:prstGeom prst="rect">
            <a:avLst/>
          </a:prstGeom>
        </p:spPr>
        <p:txBody>
          <a:bodyPr lIns="0" tIns="0" rIns="0" bIns="0" rtlCol="0" anchor="t">
            <a:spAutoFit/>
          </a:bodyPr>
          <a:lstStyle/>
          <a:p>
            <a:pPr algn="ctr">
              <a:lnSpc>
                <a:spcPts val="3470"/>
              </a:lnSpc>
              <a:spcBef>
                <a:spcPct val="0"/>
              </a:spcBef>
            </a:pPr>
            <a:r>
              <a:rPr lang="en-US" sz="2479">
                <a:solidFill>
                  <a:srgbClr val="FFFFFF"/>
                </a:solidFill>
                <a:latin typeface="Poppins Bold"/>
              </a:rPr>
              <a:t>Total Revenue</a:t>
            </a:r>
          </a:p>
        </p:txBody>
      </p:sp>
      <p:sp>
        <p:nvSpPr>
          <p:cNvPr id="17" name="TextBox 17"/>
          <p:cNvSpPr txBox="1"/>
          <p:nvPr/>
        </p:nvSpPr>
        <p:spPr>
          <a:xfrm>
            <a:off x="12753794" y="5424793"/>
            <a:ext cx="2853980" cy="441857"/>
          </a:xfrm>
          <a:prstGeom prst="rect">
            <a:avLst/>
          </a:prstGeom>
        </p:spPr>
        <p:txBody>
          <a:bodyPr lIns="0" tIns="0" rIns="0" bIns="0" rtlCol="0" anchor="t">
            <a:spAutoFit/>
          </a:bodyPr>
          <a:lstStyle/>
          <a:p>
            <a:pPr algn="ctr">
              <a:lnSpc>
                <a:spcPts val="3470"/>
              </a:lnSpc>
              <a:spcBef>
                <a:spcPct val="0"/>
              </a:spcBef>
            </a:pPr>
            <a:r>
              <a:rPr lang="en-US" sz="2479">
                <a:solidFill>
                  <a:srgbClr val="FFFFFF"/>
                </a:solidFill>
                <a:latin typeface="Poppins Bold"/>
              </a:rPr>
              <a:t>Quantity Sold</a:t>
            </a:r>
          </a:p>
        </p:txBody>
      </p:sp>
      <p:sp>
        <p:nvSpPr>
          <p:cNvPr id="18" name="TextBox 18"/>
          <p:cNvSpPr txBox="1"/>
          <p:nvPr/>
        </p:nvSpPr>
        <p:spPr>
          <a:xfrm>
            <a:off x="9666464" y="7248612"/>
            <a:ext cx="2853980" cy="441857"/>
          </a:xfrm>
          <a:prstGeom prst="rect">
            <a:avLst/>
          </a:prstGeom>
        </p:spPr>
        <p:txBody>
          <a:bodyPr lIns="0" tIns="0" rIns="0" bIns="0" rtlCol="0" anchor="t">
            <a:spAutoFit/>
          </a:bodyPr>
          <a:lstStyle/>
          <a:p>
            <a:pPr algn="ctr">
              <a:lnSpc>
                <a:spcPts val="3470"/>
              </a:lnSpc>
              <a:spcBef>
                <a:spcPct val="0"/>
              </a:spcBef>
            </a:pPr>
            <a:r>
              <a:rPr lang="en-US" sz="2479">
                <a:solidFill>
                  <a:srgbClr val="FFFFFF"/>
                </a:solidFill>
                <a:latin typeface="Poppins Bold"/>
              </a:rPr>
              <a:t>Total Profit</a:t>
            </a:r>
          </a:p>
        </p:txBody>
      </p:sp>
      <p:sp>
        <p:nvSpPr>
          <p:cNvPr id="19" name="TextBox 19"/>
          <p:cNvSpPr txBox="1"/>
          <p:nvPr/>
        </p:nvSpPr>
        <p:spPr>
          <a:xfrm>
            <a:off x="6645333" y="5390464"/>
            <a:ext cx="2853980" cy="441857"/>
          </a:xfrm>
          <a:prstGeom prst="rect">
            <a:avLst/>
          </a:prstGeom>
        </p:spPr>
        <p:txBody>
          <a:bodyPr lIns="0" tIns="0" rIns="0" bIns="0" rtlCol="0" anchor="t">
            <a:spAutoFit/>
          </a:bodyPr>
          <a:lstStyle/>
          <a:p>
            <a:pPr algn="ctr">
              <a:lnSpc>
                <a:spcPts val="3470"/>
              </a:lnSpc>
              <a:spcBef>
                <a:spcPct val="0"/>
              </a:spcBef>
            </a:pPr>
            <a:r>
              <a:rPr lang="en-US" sz="2479">
                <a:solidFill>
                  <a:srgbClr val="FFFFFF"/>
                </a:solidFill>
                <a:latin typeface="Poppins Bold"/>
              </a:rPr>
              <a:t>Total Cost</a:t>
            </a:r>
          </a:p>
        </p:txBody>
      </p:sp>
      <p:sp>
        <p:nvSpPr>
          <p:cNvPr id="20" name="TextBox 20"/>
          <p:cNvSpPr txBox="1"/>
          <p:nvPr/>
        </p:nvSpPr>
        <p:spPr>
          <a:xfrm>
            <a:off x="1133268" y="1238331"/>
            <a:ext cx="6323856"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Main KPIs</a:t>
            </a:r>
            <a:r>
              <a:rPr lang="en-US" sz="9200">
                <a:solidFill>
                  <a:srgbClr val="FFFFFF"/>
                </a:solidFill>
                <a:latin typeface="Canva Sans Bold"/>
              </a:rPr>
              <a:t>n</a:t>
            </a: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58722" y="1028700"/>
            <a:ext cx="16200578" cy="9027305"/>
          </a:xfrm>
          <a:custGeom>
            <a:avLst/>
            <a:gdLst/>
            <a:ahLst/>
            <a:cxnLst/>
            <a:rect l="l" t="t" r="r" b="b"/>
            <a:pathLst>
              <a:path w="16200578" h="9027305">
                <a:moveTo>
                  <a:pt x="0" y="0"/>
                </a:moveTo>
                <a:lnTo>
                  <a:pt x="16200578" y="0"/>
                </a:lnTo>
                <a:lnTo>
                  <a:pt x="16200578" y="9027305"/>
                </a:lnTo>
                <a:lnTo>
                  <a:pt x="0" y="9027305"/>
                </a:lnTo>
                <a:lnTo>
                  <a:pt x="0" y="0"/>
                </a:lnTo>
                <a:close/>
              </a:path>
            </a:pathLst>
          </a:custGeom>
          <a:blipFill>
            <a:blip r:embed="rId2"/>
            <a:stretch>
              <a:fillRect t="-54" r="-333" b="-988"/>
            </a:stretch>
          </a:blipFill>
        </p:spPr>
        <p:txBody>
          <a:bodyPr/>
          <a:lstStyle/>
          <a:p>
            <a:endParaRPr lang="en-US"/>
          </a:p>
        </p:txBody>
      </p:sp>
      <p:sp>
        <p:nvSpPr>
          <p:cNvPr id="3" name="TextBox 3"/>
          <p:cNvSpPr txBox="1"/>
          <p:nvPr/>
        </p:nvSpPr>
        <p:spPr>
          <a:xfrm>
            <a:off x="6316861" y="108334"/>
            <a:ext cx="5654278" cy="920366"/>
          </a:xfrm>
          <a:prstGeom prst="rect">
            <a:avLst/>
          </a:prstGeom>
        </p:spPr>
        <p:txBody>
          <a:bodyPr lIns="0" tIns="0" rIns="0" bIns="0" rtlCol="0" anchor="t">
            <a:spAutoFit/>
          </a:bodyPr>
          <a:lstStyle/>
          <a:p>
            <a:pPr algn="ctr">
              <a:lnSpc>
                <a:spcPts val="7546"/>
              </a:lnSpc>
            </a:pPr>
            <a:r>
              <a:rPr lang="en-US" sz="5390">
                <a:solidFill>
                  <a:srgbClr val="000000"/>
                </a:solidFill>
                <a:latin typeface="Canva Sans Bold"/>
              </a:rPr>
              <a:t>MY DASHBOARD</a:t>
            </a: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46372" y="1411569"/>
            <a:ext cx="15595256" cy="8628436"/>
          </a:xfrm>
          <a:custGeom>
            <a:avLst/>
            <a:gdLst/>
            <a:ahLst/>
            <a:cxnLst/>
            <a:rect l="l" t="t" r="r" b="b"/>
            <a:pathLst>
              <a:path w="15595256" h="8628436">
                <a:moveTo>
                  <a:pt x="0" y="0"/>
                </a:moveTo>
                <a:lnTo>
                  <a:pt x="15595256" y="0"/>
                </a:lnTo>
                <a:lnTo>
                  <a:pt x="15595256" y="8628436"/>
                </a:lnTo>
                <a:lnTo>
                  <a:pt x="0" y="8628436"/>
                </a:lnTo>
                <a:lnTo>
                  <a:pt x="0" y="0"/>
                </a:lnTo>
                <a:close/>
              </a:path>
            </a:pathLst>
          </a:custGeom>
          <a:blipFill>
            <a:blip r:embed="rId2"/>
            <a:stretch>
              <a:fillRect t="-83" r="-1143" b="-430"/>
            </a:stretch>
          </a:blipFill>
        </p:spPr>
        <p:txBody>
          <a:bodyPr/>
          <a:lstStyle/>
          <a:p>
            <a:endParaRPr lang="en-US"/>
          </a:p>
        </p:txBody>
      </p:sp>
      <p:sp>
        <p:nvSpPr>
          <p:cNvPr id="3" name="TextBox 3"/>
          <p:cNvSpPr txBox="1"/>
          <p:nvPr/>
        </p:nvSpPr>
        <p:spPr>
          <a:xfrm>
            <a:off x="6316861" y="108334"/>
            <a:ext cx="5654278" cy="920366"/>
          </a:xfrm>
          <a:prstGeom prst="rect">
            <a:avLst/>
          </a:prstGeom>
        </p:spPr>
        <p:txBody>
          <a:bodyPr lIns="0" tIns="0" rIns="0" bIns="0" rtlCol="0" anchor="t">
            <a:spAutoFit/>
          </a:bodyPr>
          <a:lstStyle/>
          <a:p>
            <a:pPr algn="ctr">
              <a:lnSpc>
                <a:spcPts val="7546"/>
              </a:lnSpc>
            </a:pPr>
            <a:r>
              <a:rPr lang="en-US" sz="5390">
                <a:solidFill>
                  <a:srgbClr val="000000"/>
                </a:solidFill>
                <a:latin typeface="Canva Sans Bold"/>
              </a:rPr>
              <a:t>MY DASHBOARD</a:t>
            </a: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0800000">
            <a:off x="1028700" y="9239250"/>
            <a:ext cx="16221216" cy="0"/>
          </a:xfrm>
          <a:prstGeom prst="line">
            <a:avLst/>
          </a:prstGeom>
          <a:ln w="38100" cap="flat">
            <a:solidFill>
              <a:srgbClr val="000000"/>
            </a:solidFill>
            <a:prstDash val="solid"/>
            <a:headEnd type="diamond" w="lg" len="lg"/>
            <a:tailEnd type="none" w="sm" len="sm"/>
          </a:ln>
        </p:spPr>
        <p:txBody>
          <a:bodyPr/>
          <a:lstStyle/>
          <a:p>
            <a:endParaRPr lang="en-US"/>
          </a:p>
        </p:txBody>
      </p:sp>
      <p:sp>
        <p:nvSpPr>
          <p:cNvPr id="3" name="AutoShape 3"/>
          <p:cNvSpPr/>
          <p:nvPr/>
        </p:nvSpPr>
        <p:spPr>
          <a:xfrm rot="-10800000">
            <a:off x="4961425" y="990600"/>
            <a:ext cx="12246450" cy="0"/>
          </a:xfrm>
          <a:prstGeom prst="line">
            <a:avLst/>
          </a:prstGeom>
          <a:ln w="38100" cap="flat">
            <a:solidFill>
              <a:srgbClr val="000000"/>
            </a:solidFill>
            <a:prstDash val="solid"/>
            <a:headEnd type="diamond" w="lg" len="lg"/>
            <a:tailEnd type="none" w="sm" len="sm"/>
          </a:ln>
        </p:spPr>
        <p:txBody>
          <a:bodyPr/>
          <a:lstStyle/>
          <a:p>
            <a:endParaRPr lang="en-US"/>
          </a:p>
        </p:txBody>
      </p:sp>
      <p:grpSp>
        <p:nvGrpSpPr>
          <p:cNvPr id="4" name="Group 4"/>
          <p:cNvGrpSpPr/>
          <p:nvPr/>
        </p:nvGrpSpPr>
        <p:grpSpPr>
          <a:xfrm>
            <a:off x="323886" y="647701"/>
            <a:ext cx="5638801" cy="4359701"/>
            <a:chOff x="0" y="0"/>
            <a:chExt cx="816877" cy="707379"/>
          </a:xfrm>
        </p:grpSpPr>
        <p:sp>
          <p:nvSpPr>
            <p:cNvPr id="5" name="Freeform 5"/>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6" name="TextBox 6"/>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7" name="Group 7"/>
          <p:cNvGrpSpPr/>
          <p:nvPr/>
        </p:nvGrpSpPr>
        <p:grpSpPr>
          <a:xfrm>
            <a:off x="323886" y="5167745"/>
            <a:ext cx="5638801" cy="3911161"/>
            <a:chOff x="0" y="0"/>
            <a:chExt cx="816877" cy="707379"/>
          </a:xfrm>
        </p:grpSpPr>
        <p:sp>
          <p:nvSpPr>
            <p:cNvPr id="8" name="Freeform 8"/>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9" name="TextBox 9"/>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sp>
        <p:nvSpPr>
          <p:cNvPr id="10" name="TextBox 10"/>
          <p:cNvSpPr txBox="1"/>
          <p:nvPr/>
        </p:nvSpPr>
        <p:spPr>
          <a:xfrm>
            <a:off x="8657242" y="267218"/>
            <a:ext cx="6572084" cy="742432"/>
          </a:xfrm>
          <a:prstGeom prst="rect">
            <a:avLst/>
          </a:prstGeom>
        </p:spPr>
        <p:txBody>
          <a:bodyPr lIns="0" tIns="0" rIns="0" bIns="0" rtlCol="0" anchor="t">
            <a:spAutoFit/>
          </a:bodyPr>
          <a:lstStyle/>
          <a:p>
            <a:pPr>
              <a:lnSpc>
                <a:spcPts val="5604"/>
              </a:lnSpc>
            </a:pPr>
            <a:r>
              <a:rPr lang="en-US" sz="5604" dirty="0">
                <a:solidFill>
                  <a:srgbClr val="004AAD"/>
                </a:solidFill>
                <a:latin typeface="Antonio Bold"/>
              </a:rPr>
              <a:t>INSIGHTS GENERATED</a:t>
            </a:r>
          </a:p>
        </p:txBody>
      </p:sp>
      <p:sp>
        <p:nvSpPr>
          <p:cNvPr id="11" name="TextBox 11"/>
          <p:cNvSpPr txBox="1"/>
          <p:nvPr/>
        </p:nvSpPr>
        <p:spPr>
          <a:xfrm>
            <a:off x="7382379" y="1485265"/>
            <a:ext cx="9121810" cy="7773035"/>
          </a:xfrm>
          <a:prstGeom prst="rect">
            <a:avLst/>
          </a:prstGeom>
        </p:spPr>
        <p:txBody>
          <a:bodyPr lIns="0" tIns="0" rIns="0" bIns="0" rtlCol="0" anchor="t">
            <a:spAutoFit/>
          </a:bodyPr>
          <a:lstStyle/>
          <a:p>
            <a:pPr algn="just">
              <a:lnSpc>
                <a:spcPts val="3640"/>
              </a:lnSpc>
            </a:pPr>
            <a:endParaRPr/>
          </a:p>
          <a:p>
            <a:pPr marL="561344" lvl="1" indent="-280672" algn="just">
              <a:lnSpc>
                <a:spcPts val="3640"/>
              </a:lnSpc>
              <a:buFont typeface="Arial"/>
              <a:buChar char="•"/>
            </a:pPr>
            <a:r>
              <a:rPr lang="en-US" sz="2600">
                <a:solidFill>
                  <a:srgbClr val="000000"/>
                </a:solidFill>
                <a:latin typeface="Poppins Bold"/>
              </a:rPr>
              <a:t>Top 5 Gross Profit Margin Categories</a:t>
            </a:r>
            <a:r>
              <a:rPr lang="en-US" sz="2600">
                <a:solidFill>
                  <a:srgbClr val="000000"/>
                </a:solidFill>
                <a:latin typeface="Poppins Semi-Bold"/>
              </a:rPr>
              <a:t>:</a:t>
            </a:r>
          </a:p>
          <a:p>
            <a:pPr algn="just">
              <a:lnSpc>
                <a:spcPts val="3640"/>
              </a:lnSpc>
            </a:pPr>
            <a:r>
              <a:rPr lang="en-US" sz="2600">
                <a:solidFill>
                  <a:srgbClr val="000000"/>
                </a:solidFill>
                <a:latin typeface="Poppins"/>
              </a:rPr>
              <a:t>     Cosmetics, Households, Office Supplies, Clothes, </a:t>
            </a:r>
          </a:p>
          <a:p>
            <a:pPr algn="just">
              <a:lnSpc>
                <a:spcPts val="3640"/>
              </a:lnSpc>
            </a:pPr>
            <a:r>
              <a:rPr lang="en-US" sz="2600">
                <a:solidFill>
                  <a:srgbClr val="000000"/>
                </a:solidFill>
                <a:latin typeface="Poppins"/>
              </a:rPr>
              <a:t>     and Baby Food are the top-performing categories in </a:t>
            </a:r>
          </a:p>
          <a:p>
            <a:pPr algn="just">
              <a:lnSpc>
                <a:spcPts val="3640"/>
              </a:lnSpc>
            </a:pPr>
            <a:r>
              <a:rPr lang="en-US" sz="2600">
                <a:solidFill>
                  <a:srgbClr val="000000"/>
                </a:solidFill>
                <a:latin typeface="Poppins"/>
              </a:rPr>
              <a:t>     terms of gross profit margin.</a:t>
            </a:r>
          </a:p>
          <a:p>
            <a:pPr algn="just">
              <a:lnSpc>
                <a:spcPts val="3640"/>
              </a:lnSpc>
            </a:pPr>
            <a:endParaRPr lang="en-US" sz="2600">
              <a:solidFill>
                <a:srgbClr val="000000"/>
              </a:solidFill>
              <a:latin typeface="Poppins"/>
            </a:endParaRPr>
          </a:p>
          <a:p>
            <a:pPr marL="561344" lvl="1" indent="-280672" algn="just">
              <a:lnSpc>
                <a:spcPts val="3640"/>
              </a:lnSpc>
              <a:buFont typeface="Arial"/>
              <a:buChar char="•"/>
            </a:pPr>
            <a:r>
              <a:rPr lang="en-US" sz="2600">
                <a:solidFill>
                  <a:srgbClr val="000000"/>
                </a:solidFill>
                <a:latin typeface="Poppins Bold"/>
              </a:rPr>
              <a:t>Profit Percentage by Sales Channels:</a:t>
            </a:r>
          </a:p>
          <a:p>
            <a:pPr algn="just">
              <a:lnSpc>
                <a:spcPts val="3640"/>
              </a:lnSpc>
            </a:pPr>
            <a:r>
              <a:rPr lang="en-US" sz="2600">
                <a:solidFill>
                  <a:srgbClr val="000000"/>
                </a:solidFill>
                <a:latin typeface="Poppins"/>
              </a:rPr>
              <a:t>    Online sales contribute to 44% of the total profit, </a:t>
            </a:r>
          </a:p>
          <a:p>
            <a:pPr algn="just">
              <a:lnSpc>
                <a:spcPts val="3640"/>
              </a:lnSpc>
            </a:pPr>
            <a:r>
              <a:rPr lang="en-US" sz="2600">
                <a:solidFill>
                  <a:srgbClr val="000000"/>
                </a:solidFill>
                <a:latin typeface="Poppins"/>
              </a:rPr>
              <a:t>    while offline sales contribute to the remaining 56%</a:t>
            </a:r>
          </a:p>
          <a:p>
            <a:pPr algn="just">
              <a:lnSpc>
                <a:spcPts val="3640"/>
              </a:lnSpc>
            </a:pPr>
            <a:endParaRPr lang="en-US" sz="2600">
              <a:solidFill>
                <a:srgbClr val="000000"/>
              </a:solidFill>
              <a:latin typeface="Poppins"/>
            </a:endParaRPr>
          </a:p>
          <a:p>
            <a:pPr marL="561344" lvl="1" indent="-280672" algn="just">
              <a:lnSpc>
                <a:spcPts val="3640"/>
              </a:lnSpc>
              <a:buFont typeface="Arial"/>
              <a:buChar char="•"/>
            </a:pPr>
            <a:r>
              <a:rPr lang="en-US" sz="2600">
                <a:solidFill>
                  <a:srgbClr val="000000"/>
                </a:solidFill>
                <a:latin typeface="Poppins Bold"/>
              </a:rPr>
              <a:t>Profit Percentage by Customer Preferences:</a:t>
            </a:r>
          </a:p>
          <a:p>
            <a:pPr algn="just">
              <a:lnSpc>
                <a:spcPts val="3640"/>
              </a:lnSpc>
            </a:pPr>
            <a:r>
              <a:rPr lang="en-US" sz="2600">
                <a:solidFill>
                  <a:srgbClr val="000000"/>
                </a:solidFill>
                <a:latin typeface="Poppins"/>
              </a:rPr>
              <a:t>   High-priority customer preferences generate 38% </a:t>
            </a:r>
          </a:p>
          <a:p>
            <a:pPr algn="just">
              <a:lnSpc>
                <a:spcPts val="3640"/>
              </a:lnSpc>
            </a:pPr>
            <a:r>
              <a:rPr lang="en-US" sz="2600">
                <a:solidFill>
                  <a:srgbClr val="000000"/>
                </a:solidFill>
                <a:latin typeface="Poppins"/>
              </a:rPr>
              <a:t>   of the total profit, followed by the least priority </a:t>
            </a:r>
          </a:p>
          <a:p>
            <a:pPr algn="just">
              <a:lnSpc>
                <a:spcPts val="3640"/>
              </a:lnSpc>
            </a:pPr>
            <a:r>
              <a:rPr lang="en-US" sz="2600">
                <a:solidFill>
                  <a:srgbClr val="000000"/>
                </a:solidFill>
                <a:latin typeface="Poppins"/>
              </a:rPr>
              <a:t>   (25%), medium (22%), and cancels (15%).</a:t>
            </a:r>
          </a:p>
          <a:p>
            <a:pPr algn="just">
              <a:lnSpc>
                <a:spcPts val="3640"/>
              </a:lnSpc>
            </a:pPr>
            <a:endParaRPr lang="en-US" sz="2600">
              <a:solidFill>
                <a:srgbClr val="000000"/>
              </a:solidFill>
              <a:latin typeface="Poppins"/>
            </a:endParaRPr>
          </a:p>
          <a:p>
            <a:pPr algn="just">
              <a:lnSpc>
                <a:spcPts val="3640"/>
              </a:lnSpc>
            </a:pPr>
            <a:endParaRPr lang="en-US" sz="2600">
              <a:solidFill>
                <a:srgbClr val="000000"/>
              </a:solidFill>
              <a:latin typeface="Poppins"/>
            </a:endParaRPr>
          </a:p>
          <a:p>
            <a:pPr algn="just">
              <a:lnSpc>
                <a:spcPts val="3640"/>
              </a:lnSpc>
              <a:spcBef>
                <a:spcPct val="0"/>
              </a:spcBef>
            </a:pPr>
            <a:endParaRPr lang="en-US" sz="2600">
              <a:solidFill>
                <a:srgbClr val="000000"/>
              </a:solidFill>
              <a:latin typeface="Poppins"/>
            </a:endParaRP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0800000">
            <a:off x="1028700" y="9239250"/>
            <a:ext cx="16221216" cy="0"/>
          </a:xfrm>
          <a:prstGeom prst="line">
            <a:avLst/>
          </a:prstGeom>
          <a:ln w="38100" cap="flat">
            <a:solidFill>
              <a:srgbClr val="000000"/>
            </a:solidFill>
            <a:prstDash val="solid"/>
            <a:headEnd type="diamond" w="lg" len="lg"/>
            <a:tailEnd type="none" w="sm" len="sm"/>
          </a:ln>
        </p:spPr>
        <p:txBody>
          <a:bodyPr/>
          <a:lstStyle/>
          <a:p>
            <a:endParaRPr lang="en-US"/>
          </a:p>
        </p:txBody>
      </p:sp>
      <p:sp>
        <p:nvSpPr>
          <p:cNvPr id="3" name="AutoShape 3"/>
          <p:cNvSpPr/>
          <p:nvPr/>
        </p:nvSpPr>
        <p:spPr>
          <a:xfrm rot="-10800000">
            <a:off x="1428754" y="990600"/>
            <a:ext cx="15821161" cy="0"/>
          </a:xfrm>
          <a:prstGeom prst="line">
            <a:avLst/>
          </a:prstGeom>
          <a:ln w="38100" cap="flat">
            <a:solidFill>
              <a:srgbClr val="000000"/>
            </a:solidFill>
            <a:prstDash val="solid"/>
            <a:headEnd type="diamond" w="lg" len="lg"/>
            <a:tailEnd type="none" w="sm" len="sm"/>
          </a:ln>
        </p:spPr>
        <p:txBody>
          <a:bodyPr/>
          <a:lstStyle/>
          <a:p>
            <a:endParaRPr lang="en-US"/>
          </a:p>
        </p:txBody>
      </p:sp>
      <p:grpSp>
        <p:nvGrpSpPr>
          <p:cNvPr id="4" name="Group 4"/>
          <p:cNvGrpSpPr/>
          <p:nvPr/>
        </p:nvGrpSpPr>
        <p:grpSpPr>
          <a:xfrm>
            <a:off x="0" y="4919677"/>
            <a:ext cx="4964838" cy="4234327"/>
            <a:chOff x="0" y="0"/>
            <a:chExt cx="816877" cy="707379"/>
          </a:xfrm>
        </p:grpSpPr>
        <p:sp>
          <p:nvSpPr>
            <p:cNvPr id="5" name="Freeform 5"/>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6" name="TextBox 6"/>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7" name="Group 7"/>
          <p:cNvGrpSpPr/>
          <p:nvPr/>
        </p:nvGrpSpPr>
        <p:grpSpPr>
          <a:xfrm>
            <a:off x="0" y="600105"/>
            <a:ext cx="5056226" cy="4234327"/>
            <a:chOff x="0" y="0"/>
            <a:chExt cx="816877" cy="707379"/>
          </a:xfrm>
        </p:grpSpPr>
        <p:sp>
          <p:nvSpPr>
            <p:cNvPr id="8" name="Freeform 8"/>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9" name="TextBox 9"/>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sp>
        <p:nvSpPr>
          <p:cNvPr id="10" name="TextBox 10"/>
          <p:cNvSpPr txBox="1"/>
          <p:nvPr/>
        </p:nvSpPr>
        <p:spPr>
          <a:xfrm>
            <a:off x="7239000" y="267218"/>
            <a:ext cx="8477084" cy="742432"/>
          </a:xfrm>
          <a:prstGeom prst="rect">
            <a:avLst/>
          </a:prstGeom>
        </p:spPr>
        <p:txBody>
          <a:bodyPr wrap="square" lIns="0" tIns="0" rIns="0" bIns="0" rtlCol="0" anchor="t">
            <a:spAutoFit/>
          </a:bodyPr>
          <a:lstStyle/>
          <a:p>
            <a:pPr>
              <a:lnSpc>
                <a:spcPts val="5604"/>
              </a:lnSpc>
            </a:pPr>
            <a:r>
              <a:rPr lang="en-US" sz="5604" dirty="0">
                <a:solidFill>
                  <a:srgbClr val="004AAD"/>
                </a:solidFill>
                <a:latin typeface="Antonio Bold"/>
              </a:rPr>
              <a:t>INSIGHTS GENERATED</a:t>
            </a:r>
          </a:p>
        </p:txBody>
      </p:sp>
      <p:sp>
        <p:nvSpPr>
          <p:cNvPr id="11" name="TextBox 11"/>
          <p:cNvSpPr txBox="1"/>
          <p:nvPr/>
        </p:nvSpPr>
        <p:spPr>
          <a:xfrm>
            <a:off x="5391145" y="1337849"/>
            <a:ext cx="9512634" cy="8413643"/>
          </a:xfrm>
          <a:prstGeom prst="rect">
            <a:avLst/>
          </a:prstGeom>
        </p:spPr>
        <p:txBody>
          <a:bodyPr lIns="0" tIns="0" rIns="0" bIns="0" rtlCol="0" anchor="t">
            <a:spAutoFit/>
          </a:bodyPr>
          <a:lstStyle/>
          <a:p>
            <a:pPr algn="just">
              <a:lnSpc>
                <a:spcPts val="3217"/>
              </a:lnSpc>
            </a:pPr>
            <a:endParaRPr/>
          </a:p>
          <a:p>
            <a:pPr marL="532362" lvl="1" indent="-266181" algn="just">
              <a:lnSpc>
                <a:spcPts val="3353"/>
              </a:lnSpc>
              <a:buFont typeface="Arial"/>
              <a:buChar char="•"/>
            </a:pPr>
            <a:r>
              <a:rPr lang="en-US" sz="2465">
                <a:solidFill>
                  <a:srgbClr val="000000"/>
                </a:solidFill>
                <a:latin typeface="Poppins Bold"/>
              </a:rPr>
              <a:t>Monthly Trends:</a:t>
            </a:r>
          </a:p>
          <a:p>
            <a:pPr algn="just">
              <a:lnSpc>
                <a:spcPts val="3217"/>
              </a:lnSpc>
            </a:pPr>
            <a:r>
              <a:rPr lang="en-US" sz="2365" spc="-130">
                <a:solidFill>
                  <a:srgbClr val="000000"/>
                </a:solidFill>
                <a:latin typeface="Poppins"/>
              </a:rPr>
              <a:t>  February, July, and November exhibit the highest number of </a:t>
            </a:r>
          </a:p>
          <a:p>
            <a:pPr algn="just">
              <a:lnSpc>
                <a:spcPts val="3217"/>
              </a:lnSpc>
            </a:pPr>
            <a:r>
              <a:rPr lang="en-US" sz="2365" spc="-130">
                <a:solidFill>
                  <a:srgbClr val="000000"/>
                </a:solidFill>
                <a:latin typeface="Poppins"/>
              </a:rPr>
              <a:t>  orders, while March, June, and August show the Lowest order volumes.</a:t>
            </a:r>
          </a:p>
          <a:p>
            <a:pPr algn="just">
              <a:lnSpc>
                <a:spcPts val="3452"/>
              </a:lnSpc>
            </a:pPr>
            <a:endParaRPr lang="en-US" sz="2365" spc="-130">
              <a:solidFill>
                <a:srgbClr val="000000"/>
              </a:solidFill>
              <a:latin typeface="Poppins"/>
            </a:endParaRPr>
          </a:p>
          <a:p>
            <a:pPr marL="532362" lvl="1" indent="-266181" algn="just">
              <a:lnSpc>
                <a:spcPts val="3452"/>
              </a:lnSpc>
              <a:buFont typeface="Arial"/>
              <a:buChar char="•"/>
            </a:pPr>
            <a:r>
              <a:rPr lang="en-US" sz="2465">
                <a:solidFill>
                  <a:srgbClr val="000000"/>
                </a:solidFill>
                <a:latin typeface="Poppins Bold"/>
              </a:rPr>
              <a:t>Profit Percentage by Regions:</a:t>
            </a:r>
          </a:p>
          <a:p>
            <a:pPr algn="just">
              <a:lnSpc>
                <a:spcPts val="3312"/>
              </a:lnSpc>
            </a:pPr>
            <a:r>
              <a:rPr lang="en-US" sz="2365">
                <a:solidFill>
                  <a:srgbClr val="000000"/>
                </a:solidFill>
                <a:latin typeface="Poppins"/>
              </a:rPr>
              <a:t>Europe and Sub-Saharan Africa are the most profitable regions, contributing 25% and 28% respectively to the total profit. Other significant regions include Asia (14%), Australia and Oceania (11%), Central America and the Caribbean (6%), and Middle East &amp; North America (13%).</a:t>
            </a:r>
          </a:p>
          <a:p>
            <a:pPr algn="just">
              <a:lnSpc>
                <a:spcPts val="3452"/>
              </a:lnSpc>
            </a:pPr>
            <a:endParaRPr lang="en-US" sz="2365">
              <a:solidFill>
                <a:srgbClr val="000000"/>
              </a:solidFill>
              <a:latin typeface="Poppins"/>
            </a:endParaRPr>
          </a:p>
          <a:p>
            <a:pPr marL="532362" lvl="1" indent="-266181" algn="just">
              <a:lnSpc>
                <a:spcPts val="3452"/>
              </a:lnSpc>
              <a:buFont typeface="Arial"/>
              <a:buChar char="•"/>
            </a:pPr>
            <a:r>
              <a:rPr lang="en-US" sz="2465">
                <a:solidFill>
                  <a:srgbClr val="000000"/>
                </a:solidFill>
                <a:latin typeface="Poppins Bold"/>
              </a:rPr>
              <a:t>Most Profitable Countries:</a:t>
            </a:r>
          </a:p>
          <a:p>
            <a:pPr algn="just">
              <a:lnSpc>
                <a:spcPts val="3312"/>
              </a:lnSpc>
            </a:pPr>
            <a:r>
              <a:rPr lang="en-US" sz="2365" spc="-59">
                <a:solidFill>
                  <a:srgbClr val="000000"/>
                </a:solidFill>
                <a:latin typeface="Poppins"/>
              </a:rPr>
              <a:t>Djibouti and Myanmar emerge as the most profitable countries within the regions analyzed.</a:t>
            </a:r>
          </a:p>
          <a:p>
            <a:pPr algn="just">
              <a:lnSpc>
                <a:spcPts val="3312"/>
              </a:lnSpc>
            </a:pPr>
            <a:endParaRPr lang="en-US" sz="2365" spc="-59">
              <a:solidFill>
                <a:srgbClr val="000000"/>
              </a:solidFill>
              <a:latin typeface="Poppins"/>
            </a:endParaRPr>
          </a:p>
          <a:p>
            <a:pPr algn="just">
              <a:lnSpc>
                <a:spcPts val="3312"/>
              </a:lnSpc>
            </a:pPr>
            <a:endParaRPr lang="en-US" sz="2365" spc="-59">
              <a:solidFill>
                <a:srgbClr val="000000"/>
              </a:solidFill>
              <a:latin typeface="Poppins"/>
            </a:endParaRPr>
          </a:p>
          <a:p>
            <a:pPr algn="just">
              <a:lnSpc>
                <a:spcPts val="3312"/>
              </a:lnSpc>
            </a:pPr>
            <a:endParaRPr lang="en-US" sz="2365" spc="-59">
              <a:solidFill>
                <a:srgbClr val="000000"/>
              </a:solidFill>
              <a:latin typeface="Poppins"/>
            </a:endParaRPr>
          </a:p>
          <a:p>
            <a:pPr algn="just">
              <a:lnSpc>
                <a:spcPts val="3312"/>
              </a:lnSpc>
            </a:pPr>
            <a:endParaRPr lang="en-US" sz="2365" spc="-59">
              <a:solidFill>
                <a:srgbClr val="000000"/>
              </a:solidFill>
              <a:latin typeface="Poppins"/>
            </a:endParaRPr>
          </a:p>
          <a:p>
            <a:pPr algn="just">
              <a:lnSpc>
                <a:spcPts val="3312"/>
              </a:lnSpc>
              <a:spcBef>
                <a:spcPct val="0"/>
              </a:spcBef>
            </a:pPr>
            <a:endParaRPr lang="en-US" sz="2365" spc="-59">
              <a:solidFill>
                <a:srgbClr val="000000"/>
              </a:solidFill>
              <a:latin typeface="Poppins"/>
            </a:endParaRP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561C24"/>
        </a:solidFill>
        <a:effectLst/>
      </p:bgPr>
    </p:bg>
    <p:spTree>
      <p:nvGrpSpPr>
        <p:cNvPr id="1" name=""/>
        <p:cNvGrpSpPr/>
        <p:nvPr/>
      </p:nvGrpSpPr>
      <p:grpSpPr>
        <a:xfrm>
          <a:off x="0" y="0"/>
          <a:ext cx="0" cy="0"/>
          <a:chOff x="0" y="0"/>
          <a:chExt cx="0" cy="0"/>
        </a:xfrm>
      </p:grpSpPr>
      <p:grpSp>
        <p:nvGrpSpPr>
          <p:cNvPr id="2" name="Group 2"/>
          <p:cNvGrpSpPr/>
          <p:nvPr/>
        </p:nvGrpSpPr>
        <p:grpSpPr>
          <a:xfrm>
            <a:off x="296994" y="291170"/>
            <a:ext cx="8040826" cy="9356598"/>
            <a:chOff x="0" y="0"/>
            <a:chExt cx="698500" cy="812800"/>
          </a:xfrm>
        </p:grpSpPr>
        <p:sp>
          <p:nvSpPr>
            <p:cNvPr id="3" name="Freeform 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6D2932">
                <a:alpha val="49804"/>
              </a:srgbClr>
            </a:solidFill>
          </p:spPr>
          <p:txBody>
            <a:bodyPr/>
            <a:lstStyle/>
            <a:p>
              <a:endParaRPr lang="en-US"/>
            </a:p>
          </p:txBody>
        </p:sp>
        <p:sp>
          <p:nvSpPr>
            <p:cNvPr id="4" name="TextBox 4"/>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270827" y="2119154"/>
            <a:ext cx="6951614" cy="8089151"/>
            <a:chOff x="0" y="0"/>
            <a:chExt cx="698500" cy="812800"/>
          </a:xfrm>
        </p:grpSpPr>
        <p:sp>
          <p:nvSpPr>
            <p:cNvPr id="6" name="Freeform 6"/>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38100" cap="sq">
              <a:solidFill>
                <a:srgbClr val="8E3C47">
                  <a:alpha val="49804"/>
                </a:srgbClr>
              </a:solidFill>
              <a:prstDash val="solid"/>
              <a:miter/>
            </a:ln>
          </p:spPr>
          <p:txBody>
            <a:bodyPr/>
            <a:lstStyle/>
            <a:p>
              <a:endParaRPr lang="en-US"/>
            </a:p>
          </p:txBody>
        </p:sp>
        <p:sp>
          <p:nvSpPr>
            <p:cNvPr id="7" name="TextBox 7"/>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793337" y="995117"/>
            <a:ext cx="6951614" cy="8089151"/>
            <a:chOff x="0" y="0"/>
            <a:chExt cx="698500" cy="812800"/>
          </a:xfrm>
        </p:grpSpPr>
        <p:sp>
          <p:nvSpPr>
            <p:cNvPr id="9" name="Freeform 9"/>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10" name="TextBox 10"/>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2441023" y="7365309"/>
            <a:ext cx="2464981" cy="2868342"/>
            <a:chOff x="0" y="0"/>
            <a:chExt cx="698500" cy="812800"/>
          </a:xfrm>
        </p:grpSpPr>
        <p:sp>
          <p:nvSpPr>
            <p:cNvPr id="12" name="Freeform 12"/>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13" name="TextBox 13"/>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737830" y="5947595"/>
            <a:ext cx="1782363" cy="2074023"/>
            <a:chOff x="0" y="0"/>
            <a:chExt cx="698500" cy="812800"/>
          </a:xfrm>
        </p:grpSpPr>
        <p:sp>
          <p:nvSpPr>
            <p:cNvPr id="15" name="Freeform 15"/>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16" name="TextBox 16"/>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2393664" y="768204"/>
            <a:ext cx="502580" cy="584821"/>
            <a:chOff x="0" y="0"/>
            <a:chExt cx="698500" cy="812800"/>
          </a:xfrm>
        </p:grpSpPr>
        <p:sp>
          <p:nvSpPr>
            <p:cNvPr id="18" name="Freeform 18"/>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19" name="TextBox 19"/>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6889096" y="3119461"/>
            <a:ext cx="502580" cy="584821"/>
            <a:chOff x="0" y="0"/>
            <a:chExt cx="698500" cy="812800"/>
          </a:xfrm>
        </p:grpSpPr>
        <p:sp>
          <p:nvSpPr>
            <p:cNvPr id="21" name="Freeform 21"/>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22" name="TextBox 22"/>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15589567" y="8791859"/>
            <a:ext cx="502580" cy="584821"/>
            <a:chOff x="0" y="0"/>
            <a:chExt cx="698500" cy="812800"/>
          </a:xfrm>
        </p:grpSpPr>
        <p:sp>
          <p:nvSpPr>
            <p:cNvPr id="24" name="Freeform 24"/>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25" name="TextBox 25"/>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058266" y="2401900"/>
            <a:ext cx="502580" cy="584821"/>
            <a:chOff x="0" y="0"/>
            <a:chExt cx="698500" cy="812800"/>
          </a:xfrm>
        </p:grpSpPr>
        <p:sp>
          <p:nvSpPr>
            <p:cNvPr id="27" name="Freeform 27"/>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28" name="TextBox 28"/>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sp>
        <p:nvSpPr>
          <p:cNvPr id="29" name="TextBox 29"/>
          <p:cNvSpPr txBox="1"/>
          <p:nvPr/>
        </p:nvSpPr>
        <p:spPr>
          <a:xfrm>
            <a:off x="4935434" y="4155767"/>
            <a:ext cx="11401399" cy="1722765"/>
          </a:xfrm>
          <a:prstGeom prst="rect">
            <a:avLst/>
          </a:prstGeom>
        </p:spPr>
        <p:txBody>
          <a:bodyPr lIns="0" tIns="0" rIns="0" bIns="0" rtlCol="0" anchor="t">
            <a:spAutoFit/>
          </a:bodyPr>
          <a:lstStyle/>
          <a:p>
            <a:pPr marL="0" lvl="0" indent="0" algn="ctr">
              <a:lnSpc>
                <a:spcPts val="10770"/>
              </a:lnSpc>
            </a:pPr>
            <a:r>
              <a:rPr lang="en-US" sz="11966" spc="837">
                <a:solidFill>
                  <a:srgbClr val="FFFFFF"/>
                </a:solidFill>
                <a:latin typeface="Active Heart"/>
              </a:rPr>
              <a:t>THANK YOU!</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328</Words>
  <Application>Microsoft Office PowerPoint</Application>
  <PresentationFormat>Custom</PresentationFormat>
  <Paragraphs>46</Paragraphs>
  <Slides>9</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9</vt:i4>
      </vt:variant>
    </vt:vector>
  </HeadingPairs>
  <TitlesOfParts>
    <vt:vector size="22" baseType="lpstr">
      <vt:lpstr>Active Heart</vt:lpstr>
      <vt:lpstr>Garet Bold</vt:lpstr>
      <vt:lpstr>Poppins Bold</vt:lpstr>
      <vt:lpstr>Barabara</vt:lpstr>
      <vt:lpstr>Antonio Bold</vt:lpstr>
      <vt:lpstr>Poppins</vt:lpstr>
      <vt:lpstr>Arial</vt:lpstr>
      <vt:lpstr>Canva Sans Bold</vt:lpstr>
      <vt:lpstr>Paalalabas Wide</vt:lpstr>
      <vt:lpstr>Calibri</vt:lpstr>
      <vt:lpstr>Poppins Semi-Bold</vt:lpstr>
      <vt:lpstr>Source Sans Pro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Manager</dc:title>
  <cp:lastModifiedBy>nitu alam</cp:lastModifiedBy>
  <cp:revision>2</cp:revision>
  <dcterms:created xsi:type="dcterms:W3CDTF">2006-08-16T00:00:00Z</dcterms:created>
  <dcterms:modified xsi:type="dcterms:W3CDTF">2024-03-26T08:16:26Z</dcterms:modified>
  <dc:identifier>DAGAlgUMyGE</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2024-03-26T08:16:25Z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362fbd3a-2abf-4a05-bfa5-bb280e59d3df</vt:lpwstr>
  </property>
  <property fmtid="{D5CDD505-2E9C-101B-9397-08002B2CF9AE}" pid="7" name="MSIP_Label_defa4170-0d19-0005-0004-bc88714345d2_ActionId">
    <vt:lpwstr>675ad84c-6a1c-433e-adb2-3c3eb5782e59</vt:lpwstr>
  </property>
  <property fmtid="{D5CDD505-2E9C-101B-9397-08002B2CF9AE}" pid="8" name="MSIP_Label_defa4170-0d19-0005-0004-bc88714345d2_ContentBits">
    <vt:lpwstr>0</vt:lpwstr>
  </property>
</Properties>
</file>

<file path=docProps/thumbnail.jpeg>
</file>